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1"/>
  </p:notesMasterIdLst>
  <p:sldIdLst>
    <p:sldId id="256" r:id="rId2"/>
    <p:sldId id="313" r:id="rId3"/>
    <p:sldId id="291" r:id="rId4"/>
    <p:sldId id="293" r:id="rId5"/>
    <p:sldId id="287" r:id="rId6"/>
    <p:sldId id="294" r:id="rId7"/>
    <p:sldId id="288" r:id="rId8"/>
    <p:sldId id="295" r:id="rId9"/>
    <p:sldId id="296" r:id="rId10"/>
    <p:sldId id="289" r:id="rId11"/>
    <p:sldId id="318" r:id="rId12"/>
    <p:sldId id="297" r:id="rId13"/>
    <p:sldId id="299" r:id="rId14"/>
    <p:sldId id="300" r:id="rId15"/>
    <p:sldId id="307" r:id="rId16"/>
    <p:sldId id="265" r:id="rId17"/>
    <p:sldId id="305" r:id="rId18"/>
    <p:sldId id="271" r:id="rId19"/>
    <p:sldId id="279" r:id="rId20"/>
    <p:sldId id="268" r:id="rId21"/>
    <p:sldId id="281" r:id="rId22"/>
    <p:sldId id="272" r:id="rId23"/>
    <p:sldId id="282" r:id="rId24"/>
    <p:sldId id="302" r:id="rId25"/>
    <p:sldId id="303" r:id="rId26"/>
    <p:sldId id="304" r:id="rId27"/>
    <p:sldId id="284" r:id="rId28"/>
    <p:sldId id="283" r:id="rId29"/>
    <p:sldId id="306" r:id="rId30"/>
    <p:sldId id="308" r:id="rId31"/>
    <p:sldId id="309" r:id="rId32"/>
    <p:sldId id="310" r:id="rId33"/>
    <p:sldId id="311" r:id="rId34"/>
    <p:sldId id="315" r:id="rId35"/>
    <p:sldId id="316" r:id="rId36"/>
    <p:sldId id="317" r:id="rId37"/>
    <p:sldId id="312" r:id="rId38"/>
    <p:sldId id="314" r:id="rId39"/>
    <p:sldId id="26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729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1BEED-F046-EF4A-AFF1-412E55AEEBC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AB26C-237B-2E49-82F0-E6A62AF90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7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75258"/>
            <a:ext cx="85344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DCB335-4F7E-4148-BB30-B83E64D4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D7D2C-86EB-4F08-83F7-44C4B8842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F63FB-0291-4A38-B426-0CEF14FAB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11360-4319-4D48-840C-89CA9322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299"/>
            <a:ext cx="10354733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9" y="1171652"/>
            <a:ext cx="10320867" cy="439332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479F7-5FDE-40ED-A0F6-55560607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F7F15-018F-4BFD-81A8-9CEF66C1E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3CEB0-3402-4E66-A36A-DDDB97C9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7767" y="2017300"/>
            <a:ext cx="103632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15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767" y="1019346"/>
            <a:ext cx="103632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rgbClr val="2D637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09BC-3D7F-48F9-B9F2-B313F625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C9362-8A88-4677-A5D6-CE2E4BF0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24B96-0FF9-4097-B2A0-729E85FB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4" y="1171652"/>
            <a:ext cx="4957233" cy="3749599"/>
          </a:xfrm>
          <a:prstGeom prst="rect">
            <a:avLst/>
          </a:prstGeo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5566836" y="1171653"/>
            <a:ext cx="4995333" cy="3749604"/>
          </a:xfrm>
          <a:prstGeom prst="rect">
            <a:avLst/>
          </a:prstGeom>
        </p:spPr>
        <p:txBody>
          <a:bodyPr/>
          <a:lstStyle>
            <a:lvl1pPr>
              <a:defRPr sz="1650">
                <a:solidFill>
                  <a:srgbClr val="2D637F"/>
                </a:solidFill>
              </a:defRPr>
            </a:lvl1pPr>
            <a:lvl2pPr>
              <a:defRPr sz="1500">
                <a:solidFill>
                  <a:srgbClr val="2D637F"/>
                </a:solidFill>
              </a:defRPr>
            </a:lvl2pPr>
            <a:lvl3pPr>
              <a:defRPr sz="1350">
                <a:solidFill>
                  <a:srgbClr val="2D637F"/>
                </a:solidFill>
              </a:defRPr>
            </a:lvl3pPr>
            <a:lvl4pPr>
              <a:defRPr sz="1200">
                <a:solidFill>
                  <a:srgbClr val="2D637F"/>
                </a:solidFill>
              </a:defRPr>
            </a:lvl4pPr>
            <a:lvl5pPr>
              <a:defRPr sz="1050">
                <a:solidFill>
                  <a:srgbClr val="2D637F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F106DE-C22A-440E-8B69-14EF590CFE89}"/>
              </a:ext>
            </a:extLst>
          </p:cNvPr>
          <p:cNvSpPr txBox="1">
            <a:spLocks/>
          </p:cNvSpPr>
          <p:nvPr/>
        </p:nvSpPr>
        <p:spPr>
          <a:xfrm>
            <a:off x="609600" y="21299"/>
            <a:ext cx="10354733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kern="1200">
                <a:solidFill>
                  <a:srgbClr val="C28220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331C4-E77A-4C81-8354-24E886461A0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5222A-7931-44F9-9660-5985EBB64F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10B4F-F73D-410B-B9CF-608F0928ED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729789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358775"/>
            <a:ext cx="73152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4296527"/>
            <a:ext cx="73152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A2E4E-472A-4591-BC3C-69ED1568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3CD58-3EDB-4D8E-A1C4-AE64DE78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66122-A958-40DB-B9CB-EA62EC8B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3" y="1041995"/>
            <a:ext cx="4011084" cy="40498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766737" y="1042000"/>
            <a:ext cx="6049433" cy="3657005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20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3" y="1531656"/>
            <a:ext cx="4011084" cy="316734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ADD5A-3322-4DFB-A1FB-88F46909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608D5-5E6C-490C-9770-40503C44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93F05-0091-44E9-8698-6A18AB6F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FFC9C-8FB6-4230-8933-7F050109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E41D3-6B6F-E541-B288-15A5E486BC6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834CC-4B60-494A-8AC1-58DB5AB6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FC21C-A410-4228-BC5A-B2699CA7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5BB5EB-6FA6-411C-91A3-94A4AEAF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99"/>
            <a:ext cx="10354733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6494" y="530726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09600" y="52595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8079"/>
            <a:ext cx="109728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6012" y="5"/>
            <a:ext cx="3825989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201890"/>
            <a:ext cx="12192000" cy="6553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363" y="6330175"/>
            <a:ext cx="1442593" cy="44139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47183-2D00-49D7-BD39-780198BCE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40859" y="65275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51E41D3-6B6F-E541-B288-15A5E486BC66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1B14A-18B6-4FA3-BAFA-217FE1018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04590" y="652218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F2B78-32B6-4B92-8250-C2063EE8B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4313" y="65167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2A64BF2-7E40-AE4D-9BB0-9599AB86E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4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xStyles>
    <p:titleStyle>
      <a:lvl1pPr algn="l" defTabSz="342900" rtl="0" eaLnBrk="1" latinLnBrk="0" hangingPunct="1">
        <a:spcBef>
          <a:spcPct val="0"/>
        </a:spcBef>
        <a:buNone/>
        <a:defRPr sz="3750" kern="1200">
          <a:solidFill>
            <a:srgbClr val="C28220"/>
          </a:solidFill>
          <a:latin typeface="Georgia"/>
          <a:ea typeface="+mj-ea"/>
          <a:cs typeface="Georgi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165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35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05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ucbpylegroup/DarkOp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75258"/>
            <a:ext cx="8930640" cy="1742742"/>
          </a:xfrm>
        </p:spPr>
        <p:txBody>
          <a:bodyPr>
            <a:normAutofit/>
          </a:bodyPr>
          <a:lstStyle/>
          <a:p>
            <a:r>
              <a:rPr lang="en-US" dirty="0"/>
              <a:t>Caleb Fink (UC Berkeley)</a:t>
            </a:r>
          </a:p>
          <a:p>
            <a:r>
              <a:rPr lang="en-US" dirty="0"/>
              <a:t>Pyle Group, SPICE Collaboration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1cm</a:t>
            </a:r>
            <a:r>
              <a:rPr lang="en-US" baseline="30000" dirty="0"/>
              <a:t>2 </a:t>
            </a:r>
            <a:r>
              <a:rPr lang="en-US" dirty="0"/>
              <a:t> Sensor Designs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4" r="593" b="6476"/>
          <a:stretch/>
        </p:blipFill>
        <p:spPr>
          <a:xfrm>
            <a:off x="9094575" y="3724681"/>
            <a:ext cx="2602415" cy="2591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931505"/>
            <a:ext cx="3942080" cy="39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11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67B8-91B2-374E-8012-0396BEAE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Lower Surface Coverage Always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F12CD-FDE8-C241-8780-B32F23CE3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70" y="1171652"/>
                <a:ext cx="5990162" cy="43933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Until now, we have ignored the phonon collection efficiency. Keeping all other QET design factors the same, this scales as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𝐴𝑐𝑡𝑖𝑣𝑒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𝐴𝑐𝑡𝑖𝑣𝑒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𝑃𝑎𝑠𝑠𝑖𝑣𝑒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Even though the noise improves for lower coverage designs, the signal efficiency eventually gets killed by the passive aluminum.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F12CD-FDE8-C241-8780-B32F23CE3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70" y="1171652"/>
                <a:ext cx="5990162" cy="4393329"/>
              </a:xfrm>
              <a:blipFill>
                <a:blip r:embed="rId2"/>
                <a:stretch>
                  <a:fillRect l="-1480" t="-1153" r="-846" b="-10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53A6946-9960-3943-B1E5-2BBCE3DF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97" y="3303410"/>
            <a:ext cx="4518867" cy="3292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DD7578-F327-2846-B3F6-21D70C89A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485" y="261772"/>
            <a:ext cx="4346515" cy="31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F771-620C-FE44-BA7C-87909E68F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Surface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50368-071A-224D-B524-06DDC0E7D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56391"/>
            <a:ext cx="5311854" cy="3289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low coverage devices, the passive Aluminum is VERY important!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2209B92-D387-874C-A78E-119AD318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15" y="1411788"/>
            <a:ext cx="5951416" cy="391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71FFFF-F6E1-A446-8FC1-ECEFCF439503}"/>
              </a:ext>
            </a:extLst>
          </p:cNvPr>
          <p:cNvCxnSpPr/>
          <p:nvPr/>
        </p:nvCxnSpPr>
        <p:spPr>
          <a:xfrm flipV="1">
            <a:off x="6541477" y="4243754"/>
            <a:ext cx="1266092" cy="1465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983DDA-39D0-DD4B-91D5-E1CBA2898D47}"/>
                  </a:ext>
                </a:extLst>
              </p:cNvPr>
              <p:cNvSpPr txBox="1"/>
              <p:nvPr/>
            </p:nvSpPr>
            <p:spPr>
              <a:xfrm>
                <a:off x="5480049" y="5709138"/>
                <a:ext cx="15994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9983DDA-39D0-DD4B-91D5-E1CBA2898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049" y="5709138"/>
                <a:ext cx="1599412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A935C1-8230-6649-A550-821627674B19}"/>
              </a:ext>
            </a:extLst>
          </p:cNvPr>
          <p:cNvCxnSpPr>
            <a:cxnSpLocks/>
          </p:cNvCxnSpPr>
          <p:nvPr/>
        </p:nvCxnSpPr>
        <p:spPr>
          <a:xfrm flipV="1">
            <a:off x="4572000" y="3429000"/>
            <a:ext cx="1848012" cy="638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DAFC4-D346-4A48-90D9-89B8FD580414}"/>
                  </a:ext>
                </a:extLst>
              </p:cNvPr>
              <p:cNvSpPr txBox="1"/>
              <p:nvPr/>
            </p:nvSpPr>
            <p:spPr>
              <a:xfrm>
                <a:off x="2436607" y="3865966"/>
                <a:ext cx="2135393" cy="849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DAFC4-D346-4A48-90D9-89B8FD580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607" y="3865966"/>
                <a:ext cx="2135393" cy="849015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3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0E7A-4DB6-D648-834C-A2555387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Passive Area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B8F7-BC0C-0C4A-A67B-FB3C16F5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6069847" cy="4393329"/>
          </a:xfrm>
        </p:spPr>
        <p:txBody>
          <a:bodyPr/>
          <a:lstStyle/>
          <a:p>
            <a:r>
              <a:rPr lang="en-US" sz="2400" dirty="0"/>
              <a:t>Contributions to passive area are:</a:t>
            </a:r>
          </a:p>
          <a:p>
            <a:pPr lvl="1">
              <a:buFontTx/>
              <a:buChar char="-"/>
            </a:pPr>
            <a:r>
              <a:rPr lang="en-US" sz="2000" dirty="0"/>
              <a:t>Alignment Marks</a:t>
            </a:r>
          </a:p>
          <a:p>
            <a:pPr lvl="2">
              <a:buFontTx/>
              <a:buChar char="-"/>
            </a:pPr>
            <a:r>
              <a:rPr lang="en-US" sz="1850" dirty="0"/>
              <a:t>Can be placed on different chips since this is fabricated on a full wafer</a:t>
            </a:r>
          </a:p>
          <a:p>
            <a:pPr lvl="1"/>
            <a:r>
              <a:rPr lang="en-US" sz="2000" dirty="0"/>
              <a:t>Bonding pads</a:t>
            </a:r>
          </a:p>
          <a:p>
            <a:pPr lvl="2"/>
            <a:r>
              <a:rPr lang="en-US" sz="1850" dirty="0"/>
              <a:t>Small area ~size of a few QETs</a:t>
            </a:r>
          </a:p>
          <a:p>
            <a:pPr lvl="1"/>
            <a:r>
              <a:rPr lang="en-US" sz="2000" dirty="0"/>
              <a:t>Bias Rails </a:t>
            </a:r>
          </a:p>
          <a:p>
            <a:pPr lvl="2"/>
            <a:r>
              <a:rPr lang="en-US" sz="1850" dirty="0"/>
              <a:t>Biggest offender!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F0E4E-75C0-4044-ABF7-1352DD80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731" y="1304594"/>
            <a:ext cx="4368800" cy="4521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E581B6-83EA-A946-A550-8AAA643ED53E}"/>
              </a:ext>
            </a:extLst>
          </p:cNvPr>
          <p:cNvCxnSpPr/>
          <p:nvPr/>
        </p:nvCxnSpPr>
        <p:spPr>
          <a:xfrm flipV="1">
            <a:off x="3819646" y="2997843"/>
            <a:ext cx="4062713" cy="949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109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0E7A-4DB6-D648-834C-A2555387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Packed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B8F7-BC0C-0C4A-A67B-FB3C16F5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6069847" cy="4393329"/>
          </a:xfrm>
        </p:spPr>
        <p:txBody>
          <a:bodyPr/>
          <a:lstStyle/>
          <a:p>
            <a:r>
              <a:rPr lang="en-US" sz="2400" dirty="0"/>
              <a:t>Reduce passive Al by ‘close packing’ the design. </a:t>
            </a:r>
          </a:p>
          <a:p>
            <a:r>
              <a:rPr lang="en-US" sz="2400" dirty="0"/>
              <a:t>Greatly improve energy resolution</a:t>
            </a:r>
          </a:p>
          <a:p>
            <a:r>
              <a:rPr lang="en-US" sz="2400" dirty="0"/>
              <a:t>Comes at the cost of introducing position dependance 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13E97-34BA-C647-A601-FA4EBA0F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79731" y="1304594"/>
            <a:ext cx="4368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53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D484-5BAD-9542-AE78-31A84F72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Dependence on 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437937-482B-8148-A000-0DE2A7754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400" dirty="0"/>
                  <a:t>We don’t get to change the TES parameters and number of TES’s for free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Since QET’s are in parallel, larger normal resistance means fewer QETs. Fewer QET’s means lower surface coverage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 err="1"/>
                  <a:t>Ntes</a:t>
                </a:r>
                <a:r>
                  <a:rPr lang="en-US" sz="2400" dirty="0"/>
                  <a:t> is set by requirements on the normal resistance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Choose normal resistance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≈30%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400" dirty="0"/>
                  <a:t> is &gt;&gt;5-10x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400" dirty="0"/>
                  <a:t>, but not too large that the SQUID noise is significant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437937-482B-8148-A000-0DE2A7754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4" t="-2594" r="-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DF9A30-8B69-D148-87B5-7DFD84A25A23}"/>
                  </a:ext>
                </a:extLst>
              </p:cNvPr>
              <p:cNvSpPr txBox="1"/>
              <p:nvPr/>
            </p:nvSpPr>
            <p:spPr>
              <a:xfrm>
                <a:off x="1467832" y="1793511"/>
                <a:ext cx="2835776" cy="664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DF9A30-8B69-D148-87B5-7DFD84A25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832" y="1793511"/>
                <a:ext cx="2835776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189890-268B-9C4E-B48C-D61E63F9A52B}"/>
                  </a:ext>
                </a:extLst>
              </p:cNvPr>
              <p:cNvSpPr txBox="1"/>
              <p:nvPr/>
            </p:nvSpPr>
            <p:spPr>
              <a:xfrm>
                <a:off x="6470506" y="1768714"/>
                <a:ext cx="2835776" cy="719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𝑆𝐴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𝑓𝑖𝑛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𝑓𝑖𝑛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189890-268B-9C4E-B48C-D61E63F9A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506" y="1768714"/>
                <a:ext cx="2835776" cy="7198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90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FC29-F3BF-894C-ABE9-5B4B8504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all the parameters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1E818-C55F-A54E-97A7-822D3977C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add more info on what each parameter does to the design??</a:t>
            </a:r>
          </a:p>
          <a:p>
            <a:r>
              <a:rPr lang="en-US" dirty="0"/>
              <a:t>Talk about calculating the different collection efficiencies? ?</a:t>
            </a:r>
          </a:p>
          <a:p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2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B077-C451-5F40-8972-FB12E741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Wafer Layout -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A2D6B-EFA5-6E4B-B0F3-A07D9A20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High coverage device for Dan McKinsey </a:t>
            </a:r>
          </a:p>
          <a:p>
            <a:pPr lvl="1"/>
            <a:r>
              <a:rPr lang="en-US" sz="2250" dirty="0"/>
              <a:t>50% Al coverage </a:t>
            </a:r>
          </a:p>
          <a:p>
            <a:r>
              <a:rPr lang="en-US" sz="2400" dirty="0"/>
              <a:t>Low coverage devices for SPICE</a:t>
            </a:r>
          </a:p>
          <a:p>
            <a:pPr lvl="1"/>
            <a:r>
              <a:rPr lang="en-US" sz="2250" dirty="0"/>
              <a:t>4%, 1%, 0.25% Al coverage devices for very low energy resolution and to study phonon collection time</a:t>
            </a:r>
          </a:p>
          <a:p>
            <a:pPr lvl="1"/>
            <a:r>
              <a:rPr lang="en-US" sz="2250" dirty="0"/>
              <a:t>Primarily single channel, but a few 2 channel devices for studying thermal conductance(s)</a:t>
            </a:r>
          </a:p>
          <a:p>
            <a:r>
              <a:rPr lang="en-US" sz="2400" dirty="0"/>
              <a:t>TES/QET test structures </a:t>
            </a:r>
          </a:p>
          <a:p>
            <a:pPr lvl="1"/>
            <a:r>
              <a:rPr lang="en-US" sz="2250" dirty="0"/>
              <a:t>A few chips for noise and QET dynamics studies</a:t>
            </a:r>
          </a:p>
          <a:p>
            <a:pPr lvl="2"/>
            <a:r>
              <a:rPr lang="en-US" sz="2100" dirty="0"/>
              <a:t>Likely very similar to original QP devices 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90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C383-A2E8-9446-835F-F3867CCC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QET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732DA9-9E55-7F42-996E-88D79FC229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171652"/>
                <a:ext cx="10320867" cy="48471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200" dirty="0"/>
                  <a:t>For real optimization, consider all intrinsic noise sources + model the phonon/quasi-particle collection efficiencies in the overlap regions</a:t>
                </a:r>
              </a:p>
              <a:p>
                <a:r>
                  <a:rPr lang="en-US" sz="2200" dirty="0"/>
                  <a:t>To keep the surface coverage fixed, we use the following objective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nary>
                            <m:naryPr>
                              <m:limLoc m:val="undOvr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𝑑𝑤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nary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[1+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𝑎𝑐𝑡𝑢𝑎𝑙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endParaRPr lang="en-US" sz="2200" dirty="0"/>
              </a:p>
              <a:p>
                <a:r>
                  <a:rPr lang="en-US" sz="2200" dirty="0"/>
                  <a:t>Grid search over number of fins [2-6], and Rn:</a:t>
                </a:r>
              </a:p>
              <a:p>
                <a:pPr lvl="1"/>
                <a:r>
                  <a:rPr lang="en-US" sz="2200" dirty="0"/>
                  <a:t>Allowing TES length, Al fin length, W/Al overlap length to vary</a:t>
                </a:r>
              </a:p>
              <a:p>
                <a:r>
                  <a:rPr lang="en-US" sz="2200" dirty="0"/>
                  <a:t>Optimize assuming a W/Al effective volume factor of both 0.13% (expected) and 0.45% (measured). Choose average of optimum parameters between the two cases</a:t>
                </a:r>
              </a:p>
              <a:p>
                <a:r>
                  <a:rPr lang="en-US" sz="2200" dirty="0"/>
                  <a:t>Code: </a:t>
                </a:r>
                <a:r>
                  <a:rPr lang="en-US" sz="2200" dirty="0">
                    <a:hlinkClick r:id="rId2"/>
                  </a:rPr>
                  <a:t>https://github.com/ucbpylegroup/DarkOpt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732DA9-9E55-7F42-996E-88D79FC22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171652"/>
                <a:ext cx="10320867" cy="4847183"/>
              </a:xfrm>
              <a:blipFill>
                <a:blip r:embed="rId3"/>
                <a:stretch>
                  <a:fillRect l="-614" t="-1832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95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17CB-0FF9-4942-BBCB-199A8489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76" y="1563539"/>
            <a:ext cx="10354733" cy="1150353"/>
          </a:xfrm>
        </p:spPr>
        <p:txBody>
          <a:bodyPr/>
          <a:lstStyle/>
          <a:p>
            <a:pPr algn="ctr"/>
            <a:r>
              <a:rPr lang="en-US" dirty="0"/>
              <a:t>Low Coverage Devices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6C7F2-DE5D-F64D-A341-09EBD3FEE7EC}"/>
              </a:ext>
            </a:extLst>
          </p:cNvPr>
          <p:cNvSpPr txBox="1"/>
          <p:nvPr/>
        </p:nvSpPr>
        <p:spPr>
          <a:xfrm>
            <a:off x="2743200" y="3241430"/>
            <a:ext cx="686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Devices are optimized assuming Tc is 40mK. However, the lower coverage designs will only become beneficial for much lower Tc’s</a:t>
            </a:r>
          </a:p>
        </p:txBody>
      </p:sp>
    </p:spTree>
    <p:extLst>
      <p:ext uri="{BB962C8B-B14F-4D97-AF65-F5344CB8AC3E}">
        <p14:creationId xmlns:p14="http://schemas.microsoft.com/office/powerpoint/2010/main" val="339294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E916-0EF7-CF48-B8E5-55369E9F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4% Coverage Device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1F4EF1-399A-A946-867E-D4239C02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0" y="2205892"/>
            <a:ext cx="5054398" cy="33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500B4-4C80-8847-8792-A97538CE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1652"/>
            <a:ext cx="6066098" cy="1650715"/>
          </a:xfrm>
        </p:spPr>
        <p:txBody>
          <a:bodyPr/>
          <a:lstStyle/>
          <a:p>
            <a:r>
              <a:rPr lang="en-US" dirty="0"/>
              <a:t>Optimize for normal resistance </a:t>
            </a:r>
          </a:p>
          <a:p>
            <a:pPr lvl="1"/>
            <a:r>
              <a:rPr lang="en-US" dirty="0"/>
              <a:t>Keep surface coverage fixed and optimize free QET params as a function of Rn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B5F467-7273-7746-B164-D207849CE10E}"/>
              </a:ext>
            </a:extLst>
          </p:cNvPr>
          <p:cNvSpPr txBox="1">
            <a:spLocks/>
          </p:cNvSpPr>
          <p:nvPr/>
        </p:nvSpPr>
        <p:spPr>
          <a:xfrm>
            <a:off x="6125902" y="985075"/>
            <a:ext cx="6066098" cy="165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05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Smaller number of fins forces the overlap region to be large. We don’t yet have a good understanding of large overlap lengths. We should exclude the 2 and 3 fin designs for this device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6F73B0FE-F8AE-9241-AEFC-B4F6E7DE6EDB}"/>
              </a:ext>
            </a:extLst>
          </p:cNvPr>
          <p:cNvSpPr/>
          <p:nvPr/>
        </p:nvSpPr>
        <p:spPr>
          <a:xfrm>
            <a:off x="2234000" y="2788689"/>
            <a:ext cx="797169" cy="2368062"/>
          </a:xfrm>
          <a:prstGeom prst="donut">
            <a:avLst>
              <a:gd name="adj" fmla="val 58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6C0DBF-19EC-0142-8CEB-CF3EE0B82AAB}"/>
              </a:ext>
            </a:extLst>
          </p:cNvPr>
          <p:cNvCxnSpPr>
            <a:cxnSpLocks/>
          </p:cNvCxnSpPr>
          <p:nvPr/>
        </p:nvCxnSpPr>
        <p:spPr>
          <a:xfrm flipH="1" flipV="1">
            <a:off x="3031169" y="4665786"/>
            <a:ext cx="1992244" cy="1075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D8ADB3-1DA0-D14B-BFD6-9A26ED0F9611}"/>
              </a:ext>
            </a:extLst>
          </p:cNvPr>
          <p:cNvSpPr txBox="1"/>
          <p:nvPr/>
        </p:nvSpPr>
        <p:spPr>
          <a:xfrm>
            <a:off x="5202777" y="5732738"/>
            <a:ext cx="43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Rn around 300-350, and 5 fin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C2CE7-CAD6-3C48-A979-E5F1622AD603}"/>
              </a:ext>
            </a:extLst>
          </p:cNvPr>
          <p:cNvSpPr txBox="1"/>
          <p:nvPr/>
        </p:nvSpPr>
        <p:spPr>
          <a:xfrm>
            <a:off x="2078797" y="2358791"/>
            <a:ext cx="2508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W/Al effective volume factor = 0.45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0238766-268A-284C-9387-EE6DC960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37" y="2247190"/>
            <a:ext cx="4835748" cy="329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47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0FDE-351E-F44A-8F19-6BEA17C6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1211-D999-A44A-992F-1A2347FA9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QET Design Considerations</a:t>
            </a:r>
          </a:p>
          <a:p>
            <a:pPr lvl="1"/>
            <a:r>
              <a:rPr lang="en-US" dirty="0"/>
              <a:t>How does Energy resolution scale with Tc and Al Surface Coverage</a:t>
            </a:r>
          </a:p>
          <a:p>
            <a:r>
              <a:rPr lang="en-US" dirty="0"/>
              <a:t>Optimization of low coverage QET devices</a:t>
            </a:r>
          </a:p>
          <a:p>
            <a:pPr lvl="1"/>
            <a:r>
              <a:rPr lang="en-US" dirty="0"/>
              <a:t>4,1,0.25</a:t>
            </a:r>
          </a:p>
          <a:p>
            <a:r>
              <a:rPr lang="en-US" dirty="0"/>
              <a:t>Detector mask designs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8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4% Coverage Device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8752595"/>
                  </p:ext>
                </p:extLst>
              </p:nvPr>
            </p:nvGraphicFramePr>
            <p:xfrm>
              <a:off x="609600" y="1146668"/>
              <a:ext cx="4161692" cy="50593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46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80846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2832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303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1117.5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(Tc=70mK)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99.1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104.8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16.7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4.060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3.705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0.356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15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(Tc=70mK)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24.04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21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23.79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325.0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8752595"/>
                  </p:ext>
                </p:extLst>
              </p:nvPr>
            </p:nvGraphicFramePr>
            <p:xfrm>
              <a:off x="609600" y="1146668"/>
              <a:ext cx="4161692" cy="50593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0846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80846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0" t="-2778" r="-101220" b="-10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303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1117.5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(Tc=70mK)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168182" r="-1220" b="-15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256522" r="-1220" b="-13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472727" r="-1220" b="-125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777273" r="-1220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4.060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3.705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0.356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0" t="-702703" r="-101220" b="-2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702703" r="-1220" b="-2864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8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0" t="-1350000" r="-101220" b="-3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1350000" r="-1220" b="-3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23.79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293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2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0" t="-1718182" r="-10122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0" t="-1718182" r="-1220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6096000" y="292538"/>
            <a:ext cx="504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 (fixed Rn)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12BA464-FEF5-6B48-9B36-C850F7B2E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2" y="1065608"/>
            <a:ext cx="3216372" cy="21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626C30CA-FF0A-CB4A-A968-92149C59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779166" y="1062490"/>
            <a:ext cx="3217314" cy="214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90C2D1B1-ACEA-FD43-91BA-15BB7644D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11701" y="3389342"/>
            <a:ext cx="3281827" cy="21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186A5-ADDB-0845-923A-0600397C88DF}"/>
                  </a:ext>
                </a:extLst>
              </p:cNvPr>
              <p:cNvSpPr txBox="1"/>
              <p:nvPr/>
            </p:nvSpPr>
            <p:spPr>
              <a:xfrm>
                <a:off x="9264778" y="3320890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≈70 </m:t>
                    </m:r>
                  </m:oMath>
                </a14:m>
                <a:r>
                  <a:rPr lang="en-US" dirty="0" err="1"/>
                  <a:t>mK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6186A5-ADDB-0845-923A-0600397C8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778" y="3320890"/>
                <a:ext cx="2317622" cy="646331"/>
              </a:xfrm>
              <a:prstGeom prst="rect">
                <a:avLst/>
              </a:prstGeom>
              <a:blipFill>
                <a:blip r:embed="rId6"/>
                <a:stretch>
                  <a:fillRect l="-2174" t="-3846" r="-108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F71CD149-8A37-7F44-88EC-25789A0D9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455451" y="4040469"/>
            <a:ext cx="3541029" cy="240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602861-7553-3845-B37D-5B01769DBCE4}"/>
              </a:ext>
            </a:extLst>
          </p:cNvPr>
          <p:cNvSpPr txBox="1"/>
          <p:nvPr/>
        </p:nvSpPr>
        <p:spPr>
          <a:xfrm>
            <a:off x="7060558" y="673483"/>
            <a:ext cx="3114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Plots shown at bandwidth matched Tc of 70mK</a:t>
            </a:r>
          </a:p>
        </p:txBody>
      </p:sp>
    </p:spTree>
    <p:extLst>
      <p:ext uri="{BB962C8B-B14F-4D97-AF65-F5344CB8AC3E}">
        <p14:creationId xmlns:p14="http://schemas.microsoft.com/office/powerpoint/2010/main" val="236753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3632290-0D7E-DC4F-B284-24A1207F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21899" y="2367101"/>
            <a:ext cx="43307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9E916-0EF7-CF48-B8E5-55369E9F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Coverage Device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500B4-4C80-8847-8792-A97538CE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1652"/>
            <a:ext cx="6066098" cy="1650715"/>
          </a:xfrm>
        </p:spPr>
        <p:txBody>
          <a:bodyPr/>
          <a:lstStyle/>
          <a:p>
            <a:r>
              <a:rPr lang="en-US" dirty="0"/>
              <a:t>Optimize for normal resistance </a:t>
            </a:r>
          </a:p>
          <a:p>
            <a:pPr lvl="1"/>
            <a:r>
              <a:rPr lang="en-US" dirty="0"/>
              <a:t>Keep surface coverage fixed and optimize free QET params as a function of Rn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6F73B0FE-F8AE-9241-AEFC-B4F6E7DE6EDB}"/>
              </a:ext>
            </a:extLst>
          </p:cNvPr>
          <p:cNvSpPr/>
          <p:nvPr/>
        </p:nvSpPr>
        <p:spPr>
          <a:xfrm>
            <a:off x="2956628" y="2915459"/>
            <a:ext cx="797169" cy="1949618"/>
          </a:xfrm>
          <a:prstGeom prst="donut">
            <a:avLst>
              <a:gd name="adj" fmla="val 58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6C0DBF-19EC-0142-8CEB-CF3EE0B82AAB}"/>
              </a:ext>
            </a:extLst>
          </p:cNvPr>
          <p:cNvCxnSpPr>
            <a:cxnSpLocks/>
          </p:cNvCxnSpPr>
          <p:nvPr/>
        </p:nvCxnSpPr>
        <p:spPr>
          <a:xfrm flipH="1" flipV="1">
            <a:off x="3642649" y="4865077"/>
            <a:ext cx="3296330" cy="672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D8ADB3-1DA0-D14B-BFD6-9A26ED0F9611}"/>
              </a:ext>
            </a:extLst>
          </p:cNvPr>
          <p:cNvSpPr txBox="1"/>
          <p:nvPr/>
        </p:nvSpPr>
        <p:spPr>
          <a:xfrm>
            <a:off x="6938979" y="5352534"/>
            <a:ext cx="475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Rn around 500-600, and 2 or 3 fin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C2CE7-CAD6-3C48-A979-E5F1622AD603}"/>
              </a:ext>
            </a:extLst>
          </p:cNvPr>
          <p:cNvSpPr txBox="1"/>
          <p:nvPr/>
        </p:nvSpPr>
        <p:spPr>
          <a:xfrm>
            <a:off x="2100767" y="2090102"/>
            <a:ext cx="2508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W/Al effective volume factor = 0.45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6409616-3A72-BF49-831E-F2A47095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724515" y="2417068"/>
            <a:ext cx="41910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9B32F-7B86-6C44-9419-255392208135}"/>
              </a:ext>
            </a:extLst>
          </p:cNvPr>
          <p:cNvSpPr txBox="1"/>
          <p:nvPr/>
        </p:nvSpPr>
        <p:spPr>
          <a:xfrm>
            <a:off x="6724515" y="1412339"/>
            <a:ext cx="525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Lower coverage device is forcing us to raise the normal resistance of the device</a:t>
            </a:r>
          </a:p>
        </p:txBody>
      </p:sp>
    </p:spTree>
    <p:extLst>
      <p:ext uri="{BB962C8B-B14F-4D97-AF65-F5344CB8AC3E}">
        <p14:creationId xmlns:p14="http://schemas.microsoft.com/office/powerpoint/2010/main" val="176309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1% Coverage Device (2 Fin)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0349964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283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260.3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337.1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59.6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77.5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16.6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0.949[%]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0.700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0.248[%]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53.30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37.47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102.90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3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17.74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550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0349964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2778" r="-101840" b="-10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260.3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337.1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60870" r="-1840" b="-14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272727" r="-1840" b="-14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452174" r="-1840" b="-1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81818" r="-1840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0.949[%]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0.700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0.248[%]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725000" r="-101840" b="-2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25000" r="-1840" b="-2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8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291304" r="-101840" b="-3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291304" r="-1840" b="-3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17.74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722727" r="-10184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722727" r="-1840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6571073" y="470212"/>
            <a:ext cx="41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BDABBAC-963A-264A-BDBA-68FE7867B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2" y="1045388"/>
            <a:ext cx="3216372" cy="221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A1C2C8-37A7-9343-B68A-A8E3ADEB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779166" y="1045389"/>
            <a:ext cx="3217314" cy="217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B1679B-B547-D74B-8E94-AE94C91C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11701" y="3371898"/>
            <a:ext cx="3281827" cy="221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7EB83-F05D-1243-8417-687845002F29}"/>
                  </a:ext>
                </a:extLst>
              </p:cNvPr>
              <p:cNvSpPr txBox="1"/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≈45 </m:t>
                    </m:r>
                  </m:oMath>
                </a14:m>
                <a:r>
                  <a:rPr lang="en-US" dirty="0"/>
                  <a:t>mK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07EB83-F05D-1243-8417-687845002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blipFill>
                <a:blip r:embed="rId6"/>
                <a:stretch>
                  <a:fillRect l="-2174" t="-3846" r="-108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C5F36AFA-9249-9648-AA02-ABCC8FABE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541112" y="4044769"/>
            <a:ext cx="3449202" cy="234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286657-2AA5-4D4C-BBC0-FAC83BF45F3A}"/>
              </a:ext>
            </a:extLst>
          </p:cNvPr>
          <p:cNvSpPr txBox="1"/>
          <p:nvPr/>
        </p:nvSpPr>
        <p:spPr>
          <a:xfrm>
            <a:off x="7083425" y="767899"/>
            <a:ext cx="3114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Plots shown at bandwidth matched Tc of 45mK</a:t>
            </a:r>
          </a:p>
        </p:txBody>
      </p:sp>
    </p:spTree>
    <p:extLst>
      <p:ext uri="{BB962C8B-B14F-4D97-AF65-F5344CB8AC3E}">
        <p14:creationId xmlns:p14="http://schemas.microsoft.com/office/powerpoint/2010/main" val="1948438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1% Coverage Device (3 Fin)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33471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283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259.5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348.5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64.1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81.7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14.8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0.999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0.755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0.245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53.30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37.24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97.68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3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18.48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33471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2778" r="-101840" b="-10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259.5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348.5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60870" r="-1840" b="-14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272727" r="-1840" b="-14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452174" r="-1840" b="-1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81818" r="-1840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0.999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0.755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0.245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725000" r="-101840" b="-2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25000" r="-1840" b="-2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8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291304" r="-101840" b="-3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291304" r="-1840" b="-3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18.48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722727" r="-10184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722727" r="-1840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6571073" y="470212"/>
            <a:ext cx="41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BDABBAC-963A-264A-BDBA-68FE7867B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2" y="1045388"/>
            <a:ext cx="3216372" cy="221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A1C2C8-37A7-9343-B68A-A8E3ADEB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779166" y="1045389"/>
            <a:ext cx="3217314" cy="217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B1679B-B547-D74B-8E94-AE94C91C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11701" y="3371898"/>
            <a:ext cx="3281827" cy="22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2E7F55D-E093-4C4B-9135-5DD693482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541112" y="4044769"/>
            <a:ext cx="3449202" cy="234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7CC415-EF5A-EF4D-B6B5-B9CF66ECA949}"/>
                  </a:ext>
                </a:extLst>
              </p:cNvPr>
              <p:cNvSpPr txBox="1"/>
              <p:nvPr/>
            </p:nvSpPr>
            <p:spPr>
              <a:xfrm>
                <a:off x="9264778" y="3433915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≈45 </m:t>
                    </m:r>
                  </m:oMath>
                </a14:m>
                <a:r>
                  <a:rPr lang="en-US" dirty="0"/>
                  <a:t>mK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7CC415-EF5A-EF4D-B6B5-B9CF66ECA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778" y="3433915"/>
                <a:ext cx="2317622" cy="646331"/>
              </a:xfrm>
              <a:prstGeom prst="rect">
                <a:avLst/>
              </a:prstGeom>
              <a:blipFill>
                <a:blip r:embed="rId7"/>
                <a:stretch>
                  <a:fillRect l="-2174" t="-3846" r="-108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0C104DA-C0F4-1B46-9D1A-F43728BDBD75}"/>
              </a:ext>
            </a:extLst>
          </p:cNvPr>
          <p:cNvSpPr txBox="1"/>
          <p:nvPr/>
        </p:nvSpPr>
        <p:spPr>
          <a:xfrm>
            <a:off x="7057445" y="787357"/>
            <a:ext cx="3114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Plots shown at bandwidth matched Tc of 45mK</a:t>
            </a:r>
          </a:p>
        </p:txBody>
      </p:sp>
    </p:spTree>
    <p:extLst>
      <p:ext uri="{BB962C8B-B14F-4D97-AF65-F5344CB8AC3E}">
        <p14:creationId xmlns:p14="http://schemas.microsoft.com/office/powerpoint/2010/main" val="2932752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3632290-0D7E-DC4F-B284-24A1207F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921899" y="2367101"/>
            <a:ext cx="43307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9E916-0EF7-CF48-B8E5-55369E9F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Coverage Device (Close Packed)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500B4-4C80-8847-8792-A97538CE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1652"/>
            <a:ext cx="6066098" cy="1650715"/>
          </a:xfrm>
        </p:spPr>
        <p:txBody>
          <a:bodyPr/>
          <a:lstStyle/>
          <a:p>
            <a:r>
              <a:rPr lang="en-US" dirty="0"/>
              <a:t>Optimize for normal resistance </a:t>
            </a:r>
          </a:p>
          <a:p>
            <a:pPr lvl="1"/>
            <a:r>
              <a:rPr lang="en-US" dirty="0"/>
              <a:t>Keep surface coverage fixed and optimize free QET params as a function of Rn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6F73B0FE-F8AE-9241-AEFC-B4F6E7DE6EDB}"/>
              </a:ext>
            </a:extLst>
          </p:cNvPr>
          <p:cNvSpPr/>
          <p:nvPr/>
        </p:nvSpPr>
        <p:spPr>
          <a:xfrm>
            <a:off x="1859339" y="2997911"/>
            <a:ext cx="797169" cy="1949618"/>
          </a:xfrm>
          <a:prstGeom prst="donut">
            <a:avLst>
              <a:gd name="adj" fmla="val 58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6C0DBF-19EC-0142-8CEB-CF3EE0B82AAB}"/>
              </a:ext>
            </a:extLst>
          </p:cNvPr>
          <p:cNvCxnSpPr>
            <a:cxnSpLocks/>
          </p:cNvCxnSpPr>
          <p:nvPr/>
        </p:nvCxnSpPr>
        <p:spPr>
          <a:xfrm flipH="1" flipV="1">
            <a:off x="2263828" y="5025457"/>
            <a:ext cx="543150" cy="942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D8ADB3-1DA0-D14B-BFD6-9A26ED0F9611}"/>
              </a:ext>
            </a:extLst>
          </p:cNvPr>
          <p:cNvSpPr txBox="1"/>
          <p:nvPr/>
        </p:nvSpPr>
        <p:spPr>
          <a:xfrm>
            <a:off x="2934139" y="5782852"/>
            <a:ext cx="43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Rn around 300, and 2 or 3 fin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C2CE7-CAD6-3C48-A979-E5F1622AD603}"/>
              </a:ext>
            </a:extLst>
          </p:cNvPr>
          <p:cNvSpPr txBox="1"/>
          <p:nvPr/>
        </p:nvSpPr>
        <p:spPr>
          <a:xfrm>
            <a:off x="2100767" y="2090102"/>
            <a:ext cx="2508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W/Al effective volume factor = 0.45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6409616-3A72-BF49-831E-F2A47095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743766" y="2367101"/>
            <a:ext cx="41910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65A25-4841-D641-9F0E-3409BD6BB568}"/>
              </a:ext>
            </a:extLst>
          </p:cNvPr>
          <p:cNvSpPr txBox="1"/>
          <p:nvPr/>
        </p:nvSpPr>
        <p:spPr>
          <a:xfrm>
            <a:off x="7048981" y="1497576"/>
            <a:ext cx="4375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By not equally spacing the QETs, we no longer need to increase the Rn of the device</a:t>
            </a:r>
          </a:p>
        </p:txBody>
      </p:sp>
    </p:spTree>
    <p:extLst>
      <p:ext uri="{BB962C8B-B14F-4D97-AF65-F5344CB8AC3E}">
        <p14:creationId xmlns:p14="http://schemas.microsoft.com/office/powerpoint/2010/main" val="78668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1% Coverage Device (2 Fin Close Packed)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8755017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283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216.0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292.0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58.9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68.9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16.6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0.999[%]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0.949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0.049[%]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53.30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38.55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97.73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3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25.02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325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8755017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2778" r="-101840" b="-10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216.0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292.0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60870" r="-1840" b="-14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272727" r="-1840" b="-14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452174" r="-1840" b="-1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81818" r="-1840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0.999[%]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0.949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0.049[%]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725000" r="-101840" b="-2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25000" r="-1840" b="-2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8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291304" r="-101840" b="-3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291304" r="-1840" b="-3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25.02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722727" r="-10184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722727" r="-1840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8046995" y="606562"/>
            <a:ext cx="41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089E8F4-F552-1B42-B5ED-78134835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2" y="1045388"/>
            <a:ext cx="3216372" cy="221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61798E2-2A5C-1A43-B303-40E177FA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779166" y="1045389"/>
            <a:ext cx="3217314" cy="217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121BC3DC-6F0F-4D4C-8F0E-683940B0C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11701" y="3371898"/>
            <a:ext cx="3281827" cy="22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24BE9B-3499-BF4E-9F50-0B1FB8DCE04C}"/>
                  </a:ext>
                </a:extLst>
              </p:cNvPr>
              <p:cNvSpPr txBox="1"/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≈45 </m:t>
                    </m:r>
                  </m:oMath>
                </a14:m>
                <a:r>
                  <a:rPr lang="en-US" dirty="0"/>
                  <a:t>mK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24BE9B-3499-BF4E-9F50-0B1FB8DCE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blipFill>
                <a:blip r:embed="rId6"/>
                <a:stretch>
                  <a:fillRect l="-2174" t="-3846" r="-108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229668F0-119D-F945-AC82-7DB787A2A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541112" y="4044769"/>
            <a:ext cx="3449202" cy="234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563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1% Coverage Device (3 Fin Close Packed)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686778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2839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223.3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301.9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58.5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60.6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14.4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1.008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0.958 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0.050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53.30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38.55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96.82 [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3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25.52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320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2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686778"/>
                  </p:ext>
                </p:extLst>
              </p:nvPr>
            </p:nvGraphicFramePr>
            <p:xfrm>
              <a:off x="609600" y="1146668"/>
              <a:ext cx="4138246" cy="50673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69123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69123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2778" r="-101840" b="-10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223.3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(Tc=40mK)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301.9 [</a:t>
                          </a:r>
                          <a:r>
                            <a:rPr lang="en-US" sz="1200" dirty="0" err="1"/>
                            <a:t>meV</a:t>
                          </a:r>
                          <a:r>
                            <a:rPr lang="en-US" sz="1200" dirty="0"/>
                            <a:t>] (Tc=45mK)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60870" r="-1840" b="-14956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272727" r="-1840" b="-14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452174" r="-1840" b="-12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81818" r="-1840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1.008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0.958 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0.050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725000" r="-101840" b="-29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725000" r="-1840" b="-29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88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291304" r="-101840" b="-3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291304" r="-1840" b="-3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25.52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2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176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83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13" t="-1722727" r="-10184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13" t="-1722727" r="-1840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8046995" y="606562"/>
            <a:ext cx="41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9BAD434-280E-9D4A-A22A-337DBC91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2" y="1045388"/>
            <a:ext cx="3216372" cy="221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666D6BB-F2E6-204C-8FA8-D07DC1EF4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779166" y="1045389"/>
            <a:ext cx="3217314" cy="217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9332A214-F996-884E-8B1A-2B6D4A61B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11701" y="3371898"/>
            <a:ext cx="3281827" cy="22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B9D8DB-FBFE-7E4D-A303-B48A1201D293}"/>
                  </a:ext>
                </a:extLst>
              </p:cNvPr>
              <p:cNvSpPr txBox="1"/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≈45 </m:t>
                    </m:r>
                  </m:oMath>
                </a14:m>
                <a:r>
                  <a:rPr lang="en-US" dirty="0"/>
                  <a:t>mK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B9D8DB-FBFE-7E4D-A303-B48A1201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778" y="3259449"/>
                <a:ext cx="2317622" cy="646331"/>
              </a:xfrm>
              <a:prstGeom prst="rect">
                <a:avLst/>
              </a:prstGeom>
              <a:blipFill>
                <a:blip r:embed="rId6"/>
                <a:stretch>
                  <a:fillRect l="-2174" t="-3846" r="-108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A874A65-13D4-0C45-B946-D1480C8650F9}"/>
              </a:ext>
            </a:extLst>
          </p:cNvPr>
          <p:cNvSpPr txBox="1"/>
          <p:nvPr/>
        </p:nvSpPr>
        <p:spPr>
          <a:xfrm>
            <a:off x="8779166" y="4480825"/>
            <a:ext cx="3281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optimum is trying to push towards a shorter TES, suggesting that the 2 fin is maybe a better design</a:t>
            </a:r>
          </a:p>
        </p:txBody>
      </p:sp>
    </p:spTree>
    <p:extLst>
      <p:ext uri="{BB962C8B-B14F-4D97-AF65-F5344CB8AC3E}">
        <p14:creationId xmlns:p14="http://schemas.microsoft.com/office/powerpoint/2010/main" val="3815168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0AACF74-7E6B-1C4C-86A1-D3F542BC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09600" y="2608394"/>
            <a:ext cx="4878031" cy="329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9E916-0EF7-CF48-B8E5-55369E9F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0.25% Coverage Device (Close Packed)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1500B4-4C80-8847-8792-A97538CE4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71652"/>
            <a:ext cx="6066098" cy="1650715"/>
          </a:xfrm>
        </p:spPr>
        <p:txBody>
          <a:bodyPr/>
          <a:lstStyle/>
          <a:p>
            <a:r>
              <a:rPr lang="en-US" dirty="0"/>
              <a:t>Optimize for normal resistance </a:t>
            </a:r>
          </a:p>
          <a:p>
            <a:pPr lvl="1"/>
            <a:r>
              <a:rPr lang="en-US" dirty="0"/>
              <a:t>Keep surface coverage fixed and optimize free QET params as a function of Rn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6F73B0FE-F8AE-9241-AEFC-B4F6E7DE6EDB}"/>
              </a:ext>
            </a:extLst>
          </p:cNvPr>
          <p:cNvSpPr/>
          <p:nvPr/>
        </p:nvSpPr>
        <p:spPr>
          <a:xfrm>
            <a:off x="1881149" y="3679334"/>
            <a:ext cx="620304" cy="2007014"/>
          </a:xfrm>
          <a:prstGeom prst="donut">
            <a:avLst>
              <a:gd name="adj" fmla="val 58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6C0DBF-19EC-0142-8CEB-CF3EE0B82AAB}"/>
              </a:ext>
            </a:extLst>
          </p:cNvPr>
          <p:cNvCxnSpPr>
            <a:cxnSpLocks/>
          </p:cNvCxnSpPr>
          <p:nvPr/>
        </p:nvCxnSpPr>
        <p:spPr>
          <a:xfrm flipH="1" flipV="1">
            <a:off x="2669634" y="5201138"/>
            <a:ext cx="1482577" cy="706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D8ADB3-1DA0-D14B-BFD6-9A26ED0F9611}"/>
              </a:ext>
            </a:extLst>
          </p:cNvPr>
          <p:cNvSpPr txBox="1"/>
          <p:nvPr/>
        </p:nvSpPr>
        <p:spPr>
          <a:xfrm>
            <a:off x="4202178" y="5779781"/>
            <a:ext cx="390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Rn around 450, and 2 fin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C2CE7-CAD6-3C48-A979-E5F1622AD603}"/>
              </a:ext>
            </a:extLst>
          </p:cNvPr>
          <p:cNvSpPr txBox="1"/>
          <p:nvPr/>
        </p:nvSpPr>
        <p:spPr>
          <a:xfrm>
            <a:off x="2100767" y="2090102"/>
            <a:ext cx="2508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W/Al effective volume factor = 0.45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DA9F941-EF9F-B343-8BCF-DA466E4F1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759180" y="2717158"/>
            <a:ext cx="42164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B709E6-4FF0-4744-B099-99733811DF6A}"/>
              </a:ext>
            </a:extLst>
          </p:cNvPr>
          <p:cNvSpPr txBox="1"/>
          <p:nvPr/>
        </p:nvSpPr>
        <p:spPr>
          <a:xfrm>
            <a:off x="6675698" y="1818816"/>
            <a:ext cx="5243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Given the results of the 1%, we only consider close packed QETs for the 0.25% device</a:t>
            </a:r>
          </a:p>
        </p:txBody>
      </p:sp>
    </p:spTree>
    <p:extLst>
      <p:ext uri="{BB962C8B-B14F-4D97-AF65-F5344CB8AC3E}">
        <p14:creationId xmlns:p14="http://schemas.microsoft.com/office/powerpoint/2010/main" val="4127847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3002-7CB3-B94A-87BF-CE6523C0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4368"/>
            <a:ext cx="10354733" cy="1150353"/>
          </a:xfrm>
        </p:spPr>
        <p:txBody>
          <a:bodyPr/>
          <a:lstStyle/>
          <a:p>
            <a:r>
              <a:rPr lang="en-US" dirty="0"/>
              <a:t>0.25% Coverage Device (Close Packed)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449086"/>
                  </p:ext>
                </p:extLst>
              </p:nvPr>
            </p:nvGraphicFramePr>
            <p:xfrm>
              <a:off x="609599" y="1146669"/>
              <a:ext cx="4149968" cy="46895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74984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74984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329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90.3 [</a:t>
                          </a:r>
                          <a:r>
                            <a:rPr lang="en-US" sz="1100" dirty="0" err="1"/>
                            <a:t>meV</a:t>
                          </a:r>
                          <a:r>
                            <a:rPr lang="en-US" sz="1100" dirty="0"/>
                            <a:t>] (Tc=35mK)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130 [</a:t>
                          </a:r>
                          <a:r>
                            <a:rPr lang="en-US" sz="1100" dirty="0" err="1"/>
                            <a:t>meV</a:t>
                          </a:r>
                          <a:r>
                            <a:rPr lang="en-US" sz="1100" dirty="0"/>
                            <a:t>] (Tc=40mK)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23.9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1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2.5 [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1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70.6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1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14.4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100" dirty="0"/>
                            <a:t>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0.253[%]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0.239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0.015[%]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329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𝐸𝑇𝐹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80.74 [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100" dirty="0"/>
                            <a:t>] (Tc=35mK)</a:t>
                          </a:r>
                        </a:p>
                        <a:p>
                          <a:pPr marL="0" marR="0" lvl="0" indent="0" algn="ctr" defTabSz="3429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/>
                            <a:t>53.88 [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100" dirty="0"/>
                            <a:t>] (Tc=40mK)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731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𝑝h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385.60 [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11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32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21.08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1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450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mΩ</m:t>
                              </m:r>
                            </m:oMath>
                          </a14:m>
                          <a:r>
                            <a:rPr lang="en-US" sz="11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6537145-F48E-864F-BF29-137401394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4449086"/>
                  </p:ext>
                </p:extLst>
              </p:nvPr>
            </p:nvGraphicFramePr>
            <p:xfrm>
              <a:off x="609599" y="1146669"/>
              <a:ext cx="4149968" cy="46895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74984">
                      <a:extLst>
                        <a:ext uri="{9D8B030D-6E8A-4147-A177-3AD203B41FA5}">
                          <a16:colId xmlns:a16="http://schemas.microsoft.com/office/drawing/2014/main" val="2031945632"/>
                        </a:ext>
                      </a:extLst>
                    </a:gridCol>
                    <a:gridCol w="2074984">
                      <a:extLst>
                        <a:ext uri="{9D8B030D-6E8A-4147-A177-3AD203B41FA5}">
                          <a16:colId xmlns:a16="http://schemas.microsoft.com/office/drawing/2014/main" val="484432267"/>
                        </a:ext>
                      </a:extLst>
                    </a:gridCol>
                  </a:tblGrid>
                  <a:tr h="4329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941" r="-101220" b="-99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90.3 [</a:t>
                          </a:r>
                          <a:r>
                            <a:rPr lang="en-US" sz="1100" dirty="0" err="1"/>
                            <a:t>meV</a:t>
                          </a:r>
                          <a:r>
                            <a:rPr lang="en-US" sz="1100" dirty="0"/>
                            <a:t>] (Tc=35mK)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130 [</a:t>
                          </a:r>
                          <a:r>
                            <a:rPr lang="en-US" sz="1100" dirty="0" err="1"/>
                            <a:t>meV</a:t>
                          </a:r>
                          <a:r>
                            <a:rPr lang="en-US" sz="1100" dirty="0"/>
                            <a:t>] (Tc=40mK)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608171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6667" r="-1220" b="-15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274511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80000" r="-1220" b="-14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2404822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TES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428931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Al Fin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85000" r="-1220" b="-128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34328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Al Fin Thickness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600 [nm]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832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Number of Fins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002085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W/Al Overlap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752381" r="-1220" b="-92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491464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Total Al Surface Coverage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0.253[%]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585978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Active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0.239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065599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Passive 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0.015[%]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0594036"/>
                      </a:ext>
                    </a:extLst>
                  </a:tr>
                  <a:tr h="4329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05882" r="-101220" b="-2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705882" r="-1220" b="-29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584364"/>
                      </a:ext>
                    </a:extLst>
                  </a:tr>
                  <a:tr h="2731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245455" r="-101220" b="-3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245455" r="-1220" b="-3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032227"/>
                      </a:ext>
                    </a:extLst>
                  </a:tr>
                  <a:tr h="4329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Absolute Phonon Collection Efficiency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21.08 [%]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9325576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pPr algn="ctr">
                            <a:buFontTx/>
                            <a:buNone/>
                          </a:pPr>
                          <a:r>
                            <a:rPr lang="en-US" sz="1100" dirty="0"/>
                            <a:t>Number of TESs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9850463"/>
                      </a:ext>
                    </a:extLst>
                  </a:tr>
                  <a:tr h="2597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755000" r="-101220" b="-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55000" r="-1220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1890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235928-6958-6D47-859B-DBA745E4E529}"/>
              </a:ext>
            </a:extLst>
          </p:cNvPr>
          <p:cNvSpPr txBox="1"/>
          <p:nvPr/>
        </p:nvSpPr>
        <p:spPr>
          <a:xfrm>
            <a:off x="7828335" y="619831"/>
            <a:ext cx="41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Parameters but fixed Number of TESs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BDABBAC-963A-264A-BDBA-68FE7867B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276873" y="1045388"/>
            <a:ext cx="3216370" cy="221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FA1C2C8-37A7-9343-B68A-A8E3ADEB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808548" y="1045389"/>
            <a:ext cx="3158549" cy="217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7B1679B-B547-D74B-8E94-AE94C91C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241673" y="3371898"/>
            <a:ext cx="3221883" cy="221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7CC415-EF5A-EF4D-B6B5-B9CF66ECA949}"/>
                  </a:ext>
                </a:extLst>
              </p:cNvPr>
              <p:cNvSpPr txBox="1"/>
              <p:nvPr/>
            </p:nvSpPr>
            <p:spPr>
              <a:xfrm>
                <a:off x="9413631" y="3499146"/>
                <a:ext cx="2317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Bandwidth matched at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≈35 </m:t>
                    </m:r>
                  </m:oMath>
                </a14:m>
                <a:r>
                  <a:rPr lang="en-US" dirty="0"/>
                  <a:t>mK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7CC415-EF5A-EF4D-B6B5-B9CF66ECA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631" y="3499146"/>
                <a:ext cx="2317622" cy="646331"/>
              </a:xfrm>
              <a:prstGeom prst="rect">
                <a:avLst/>
              </a:prstGeom>
              <a:blipFill>
                <a:blip r:embed="rId6"/>
                <a:stretch>
                  <a:fillRect l="-2186" t="-3846" r="-109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F0906A69-BC00-E746-A574-AA840A68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8416702" y="4145477"/>
            <a:ext cx="3579778" cy="243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01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BDA6-86BE-424D-9005-BC701DB7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 Devices Scale As Expected?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AEA36-4322-D440-81C4-00D225041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70" y="1171652"/>
                <a:ext cx="3974830" cy="439332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Yes!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Considering the bandwidth matched designs, we see that the expected resolution follows: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AEA36-4322-D440-81C4-00D225041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70" y="1171652"/>
                <a:ext cx="3974830" cy="4393329"/>
              </a:xfrm>
              <a:blipFill>
                <a:blip r:embed="rId2"/>
                <a:stretch>
                  <a:fillRect l="-1911" t="-1153" r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5FF47A1-19B5-1648-BA14-2562CBA4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1465" y="1841317"/>
            <a:ext cx="6372828" cy="41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1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7C5F-5034-7E4D-8292-15FD0370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40" y="2278647"/>
            <a:ext cx="10354733" cy="1150353"/>
          </a:xfrm>
        </p:spPr>
        <p:txBody>
          <a:bodyPr/>
          <a:lstStyle/>
          <a:p>
            <a:pPr algn="ctr"/>
            <a:r>
              <a:rPr lang="en-US" dirty="0"/>
              <a:t>Low Coverage Design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D28E6-A0E9-854D-BBF8-646A86A9C732}"/>
              </a:ext>
            </a:extLst>
          </p:cNvPr>
          <p:cNvSpPr txBox="1"/>
          <p:nvPr/>
        </p:nvSpPr>
        <p:spPr>
          <a:xfrm>
            <a:off x="2515323" y="4004455"/>
            <a:ext cx="676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following arguments are using toy models for illustrative purposes</a:t>
            </a:r>
          </a:p>
        </p:txBody>
      </p:sp>
    </p:spTree>
    <p:extLst>
      <p:ext uri="{BB962C8B-B14F-4D97-AF65-F5344CB8AC3E}">
        <p14:creationId xmlns:p14="http://schemas.microsoft.com/office/powerpoint/2010/main" val="432983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BBF1-B435-D24D-A3EB-4606D6AF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633" y="2853823"/>
            <a:ext cx="10354733" cy="1150353"/>
          </a:xfrm>
        </p:spPr>
        <p:txBody>
          <a:bodyPr/>
          <a:lstStyle/>
          <a:p>
            <a:pPr algn="ctr"/>
            <a:r>
              <a:rPr lang="en-US" dirty="0"/>
              <a:t>Device Design Masks</a:t>
            </a:r>
          </a:p>
        </p:txBody>
      </p:sp>
    </p:spTree>
    <p:extLst>
      <p:ext uri="{BB962C8B-B14F-4D97-AF65-F5344CB8AC3E}">
        <p14:creationId xmlns:p14="http://schemas.microsoft.com/office/powerpoint/2010/main" val="3807176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0321-0727-7345-9C11-C71F4925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4% Device - QET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E5AF1-0830-824C-AB6C-92ECA4B8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00" y="903410"/>
            <a:ext cx="4302857" cy="5051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AE734-50B5-144F-BC6E-655C0C806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944" y="1770185"/>
            <a:ext cx="3074217" cy="3235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51E04-4272-0946-A2E5-20AC7FEBC987}"/>
              </a:ext>
            </a:extLst>
          </p:cNvPr>
          <p:cNvSpPr txBox="1"/>
          <p:nvPr/>
        </p:nvSpPr>
        <p:spPr>
          <a:xfrm>
            <a:off x="465290" y="1770185"/>
            <a:ext cx="22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5 Equal area fins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B44FE-4FE1-3340-941D-3479A6A9DA72}"/>
              </a:ext>
            </a:extLst>
          </p:cNvPr>
          <p:cNvSpPr txBox="1"/>
          <p:nvPr/>
        </p:nvSpPr>
        <p:spPr>
          <a:xfrm>
            <a:off x="250648" y="4407041"/>
            <a:ext cx="294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Holes to reduce SC eddy currents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1EBE8A-2737-A749-A23C-D5A61B9E4BB9}"/>
              </a:ext>
            </a:extLst>
          </p:cNvPr>
          <p:cNvCxnSpPr>
            <a:cxnSpLocks/>
          </p:cNvCxnSpPr>
          <p:nvPr/>
        </p:nvCxnSpPr>
        <p:spPr>
          <a:xfrm flipV="1">
            <a:off x="8179567" y="3633736"/>
            <a:ext cx="721881" cy="154660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87F26A3-F996-044E-941D-55D91D9AA078}"/>
              </a:ext>
            </a:extLst>
          </p:cNvPr>
          <p:cNvSpPr txBox="1"/>
          <p:nvPr/>
        </p:nvSpPr>
        <p:spPr>
          <a:xfrm>
            <a:off x="6641608" y="5195204"/>
            <a:ext cx="4929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Tapered ‘neck’ from Overlap region to help reduce current QP bottle neck. Also can protect against over etching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168A4F-31A0-5040-A2F6-354E87F13C39}"/>
              </a:ext>
            </a:extLst>
          </p:cNvPr>
          <p:cNvCxnSpPr>
            <a:cxnSpLocks/>
          </p:cNvCxnSpPr>
          <p:nvPr/>
        </p:nvCxnSpPr>
        <p:spPr>
          <a:xfrm>
            <a:off x="8534200" y="1595414"/>
            <a:ext cx="405641" cy="1288562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1A94A5-A770-FF43-B942-8F7293D26695}"/>
              </a:ext>
            </a:extLst>
          </p:cNvPr>
          <p:cNvSpPr txBox="1"/>
          <p:nvPr/>
        </p:nvSpPr>
        <p:spPr>
          <a:xfrm>
            <a:off x="6665540" y="1161757"/>
            <a:ext cx="463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2 um ‘buffer’ of Al to allow for alignment errors</a:t>
            </a:r>
          </a:p>
        </p:txBody>
      </p:sp>
    </p:spTree>
    <p:extLst>
      <p:ext uri="{BB962C8B-B14F-4D97-AF65-F5344CB8AC3E}">
        <p14:creationId xmlns:p14="http://schemas.microsoft.com/office/powerpoint/2010/main" val="1926667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7CA0-65E9-5544-B245-73E996DC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4% Device -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45B8A-8CAC-7D4C-95BD-1559C011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5733885" cy="4393329"/>
          </a:xfrm>
        </p:spPr>
        <p:txBody>
          <a:bodyPr/>
          <a:lstStyle/>
          <a:p>
            <a:r>
              <a:rPr lang="en-US" dirty="0"/>
              <a:t>293 ‘equally spaced’ QETs</a:t>
            </a:r>
          </a:p>
          <a:p>
            <a:r>
              <a:rPr lang="en-US" dirty="0"/>
              <a:t>17 rows of distance 564um</a:t>
            </a:r>
          </a:p>
          <a:p>
            <a:pPr lvl="1"/>
            <a:r>
              <a:rPr lang="en-US" dirty="0"/>
              <a:t>13 offset rows with 17 QETs spaced x 544um</a:t>
            </a:r>
          </a:p>
          <a:p>
            <a:pPr lvl="1"/>
            <a:r>
              <a:rPr lang="en-US" dirty="0"/>
              <a:t>4 offset rows with 18 QETs spaced x 515um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B1B5E6B-90BF-E946-8866-40B38C4FA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76" t="3167" r="51635" b="35433"/>
          <a:stretch/>
        </p:blipFill>
        <p:spPr>
          <a:xfrm>
            <a:off x="6564924" y="353088"/>
            <a:ext cx="5228493" cy="521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07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34C7-715F-7F47-B46D-26802FC3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Device - QET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8C34-2486-BF4E-9F7E-50C7DB93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70" y="1171652"/>
            <a:ext cx="7070316" cy="4393329"/>
          </a:xfrm>
        </p:spPr>
        <p:txBody>
          <a:bodyPr/>
          <a:lstStyle/>
          <a:p>
            <a:r>
              <a:rPr lang="en-US" dirty="0" err="1"/>
              <a:t>asdfsaf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25117-01BA-224B-8741-68EBC3E91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457" y="991089"/>
            <a:ext cx="38481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00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34C7-715F-7F47-B46D-26802FC3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Device - QET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8C34-2486-BF4E-9F7E-50C7DB93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70" y="1171652"/>
            <a:ext cx="6015238" cy="4393329"/>
          </a:xfrm>
        </p:spPr>
        <p:txBody>
          <a:bodyPr/>
          <a:lstStyle/>
          <a:p>
            <a:r>
              <a:rPr lang="en-US" dirty="0"/>
              <a:t>‘Close packed’ design</a:t>
            </a:r>
          </a:p>
          <a:p>
            <a:r>
              <a:rPr lang="en-US" dirty="0"/>
              <a:t>Tries to limit positional dependence by instrumenting 4 quadrants and the center of the crystal 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6AF90AF-D767-A340-9B39-5D1AF198C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9" t="10794" r="50000" b="18615"/>
          <a:stretch/>
        </p:blipFill>
        <p:spPr>
          <a:xfrm>
            <a:off x="6759981" y="1452676"/>
            <a:ext cx="4327492" cy="4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92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34C7-715F-7F47-B46D-26802FC3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0.25% Device - QET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8C34-2486-BF4E-9F7E-50C7DB93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70" y="1171652"/>
            <a:ext cx="7070316" cy="4393329"/>
          </a:xfrm>
        </p:spPr>
        <p:txBody>
          <a:bodyPr/>
          <a:lstStyle/>
          <a:p>
            <a:r>
              <a:rPr lang="en-US" dirty="0" err="1"/>
              <a:t>asdfsaf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08A9C1E-3A19-8F4B-B8DD-14017E5E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373" y="1866900"/>
            <a:ext cx="2959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79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34C7-715F-7F47-B46D-26802FC3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1% Device - QET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8C34-2486-BF4E-9F7E-50C7DB93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70" y="1171652"/>
            <a:ext cx="6015238" cy="4393329"/>
          </a:xfrm>
        </p:spPr>
        <p:txBody>
          <a:bodyPr/>
          <a:lstStyle/>
          <a:p>
            <a:r>
              <a:rPr lang="en-US" dirty="0"/>
              <a:t>‘Close packed’ design</a:t>
            </a:r>
          </a:p>
          <a:p>
            <a:r>
              <a:rPr lang="en-US" dirty="0"/>
              <a:t>Instruments one axis of the crystal</a:t>
            </a:r>
          </a:p>
          <a:p>
            <a:pPr lvl="1"/>
            <a:r>
              <a:rPr lang="en-US" dirty="0"/>
              <a:t>Limits positional dependance in this dimension but still will have issues with events on left of right sides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E4BDD-8502-7545-9C71-BD7119798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7" r="46082" b="7215"/>
          <a:stretch/>
        </p:blipFill>
        <p:spPr>
          <a:xfrm>
            <a:off x="7760678" y="1636765"/>
            <a:ext cx="3962400" cy="39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39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31D5-D53A-F34A-8730-85CE27F1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0384B-5A84-D042-96F4-AFAEB3B39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93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F168B-881E-D642-BF5D-99F3AE33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E31C-6DAF-2947-BE01-24FD6DB52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6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8F7F-58FD-C448-8EE7-92D8B1AF1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Wafer Layout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90D1E-6657-0B4C-A1A7-BDB898A62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Chips will be placed on 4’’ x 4mm (or 1mm) wafer</a:t>
            </a:r>
          </a:p>
          <a:p>
            <a:r>
              <a:rPr lang="en-US" sz="2400" dirty="0"/>
              <a:t>200um saw width between chips + 2mm safety around edge of wafer</a:t>
            </a:r>
          </a:p>
          <a:p>
            <a:pPr lvl="1"/>
            <a:r>
              <a:rPr lang="en-US" sz="2250" dirty="0"/>
              <a:t>Additionally each chips should have a 200um curb around the inside edge (outer 200um should be non-instrumented)</a:t>
            </a:r>
          </a:p>
          <a:p>
            <a:r>
              <a:rPr lang="en-US" sz="2400" dirty="0"/>
              <a:t>~50 chips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7124-3650-C647-9B66-B777865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Energy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65B6C-6800-CC45-951E-6655279C9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9770531" cy="439332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absolute most important design driver is energy sensitivity!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0A2AB8-2C8E-424C-B983-0A956D01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34" y="2797157"/>
            <a:ext cx="4337845" cy="12636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E892EA-F4C1-CB4E-8E1C-A0067B02103A}"/>
              </a:ext>
            </a:extLst>
          </p:cNvPr>
          <p:cNvCxnSpPr>
            <a:cxnSpLocks/>
          </p:cNvCxnSpPr>
          <p:nvPr/>
        </p:nvCxnSpPr>
        <p:spPr>
          <a:xfrm flipV="1">
            <a:off x="9902189" y="3635735"/>
            <a:ext cx="91159" cy="8019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B763C6-B7CE-7D45-B239-763457238B23}"/>
              </a:ext>
            </a:extLst>
          </p:cNvPr>
          <p:cNvSpPr txBox="1"/>
          <p:nvPr/>
        </p:nvSpPr>
        <p:spPr>
          <a:xfrm>
            <a:off x="4004143" y="511335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Power referenced noise spectrum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83ABA3-7C93-114F-8688-2FCABABD49C2}"/>
              </a:ext>
            </a:extLst>
          </p:cNvPr>
          <p:cNvCxnSpPr>
            <a:cxnSpLocks/>
          </p:cNvCxnSpPr>
          <p:nvPr/>
        </p:nvCxnSpPr>
        <p:spPr>
          <a:xfrm flipH="1">
            <a:off x="4439639" y="2656542"/>
            <a:ext cx="822960" cy="464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94450E-D3AF-414C-B7F0-CEB3E89F676E}"/>
                  </a:ext>
                </a:extLst>
              </p:cNvPr>
              <p:cNvSpPr txBox="1"/>
              <p:nvPr/>
            </p:nvSpPr>
            <p:spPr>
              <a:xfrm>
                <a:off x="5055475" y="2123240"/>
                <a:ext cx="2828210" cy="465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Signal shape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94450E-D3AF-414C-B7F0-CEB3E89F6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75" y="2123240"/>
                <a:ext cx="2828210" cy="465192"/>
              </a:xfrm>
              <a:prstGeom prst="rect">
                <a:avLst/>
              </a:prstGeom>
              <a:blipFill>
                <a:blip r:embed="rId3"/>
                <a:stretch>
                  <a:fillRect l="-133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804D4D-85C9-6049-A31C-39DACC0378F4}"/>
              </a:ext>
            </a:extLst>
          </p:cNvPr>
          <p:cNvCxnSpPr>
            <a:cxnSpLocks/>
          </p:cNvCxnSpPr>
          <p:nvPr/>
        </p:nvCxnSpPr>
        <p:spPr>
          <a:xfrm flipV="1">
            <a:off x="1889479" y="3661330"/>
            <a:ext cx="711200" cy="1079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08A07B-A091-E041-BD98-6FCD38D3856E}"/>
              </a:ext>
            </a:extLst>
          </p:cNvPr>
          <p:cNvSpPr txBox="1"/>
          <p:nvPr/>
        </p:nvSpPr>
        <p:spPr>
          <a:xfrm>
            <a:off x="439808" y="4740349"/>
            <a:ext cx="333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Total phonon collection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13C47F-AF81-EE48-B003-2CAFDE1A2A98}"/>
                  </a:ext>
                </a:extLst>
              </p:cNvPr>
              <p:cNvSpPr txBox="1"/>
              <p:nvPr/>
            </p:nvSpPr>
            <p:spPr>
              <a:xfrm>
                <a:off x="7140582" y="2983307"/>
                <a:ext cx="4407949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𝐸𝑇𝐹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13C47F-AF81-EE48-B003-2CAFDE1A2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582" y="2983307"/>
                <a:ext cx="4407949" cy="786241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9D654312-19E2-904C-83B9-98219B9CE881}"/>
              </a:ext>
            </a:extLst>
          </p:cNvPr>
          <p:cNvSpPr/>
          <p:nvPr/>
        </p:nvSpPr>
        <p:spPr>
          <a:xfrm>
            <a:off x="5609924" y="3302947"/>
            <a:ext cx="1615440" cy="33799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462176-9E6C-BA4C-B382-D64D9733B85B}"/>
              </a:ext>
            </a:extLst>
          </p:cNvPr>
          <p:cNvSpPr txBox="1"/>
          <p:nvPr/>
        </p:nvSpPr>
        <p:spPr>
          <a:xfrm>
            <a:off x="8239760" y="4518397"/>
            <a:ext cx="235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Phonon collection time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4F782B-D1BA-D84A-950B-85028E73BA59}"/>
              </a:ext>
            </a:extLst>
          </p:cNvPr>
          <p:cNvCxnSpPr>
            <a:cxnSpLocks/>
          </p:cNvCxnSpPr>
          <p:nvPr/>
        </p:nvCxnSpPr>
        <p:spPr>
          <a:xfrm>
            <a:off x="10664698" y="2374841"/>
            <a:ext cx="121920" cy="91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84D905-0CAD-E64F-8905-D51239A5C259}"/>
              </a:ext>
            </a:extLst>
          </p:cNvPr>
          <p:cNvSpPr txBox="1"/>
          <p:nvPr/>
        </p:nvSpPr>
        <p:spPr>
          <a:xfrm>
            <a:off x="8749070" y="2020500"/>
            <a:ext cx="25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Inverse sensor bandwidth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A31A05-20E2-C545-9292-CD4B88EB2657}"/>
              </a:ext>
            </a:extLst>
          </p:cNvPr>
          <p:cNvCxnSpPr>
            <a:cxnSpLocks/>
          </p:cNvCxnSpPr>
          <p:nvPr/>
        </p:nvCxnSpPr>
        <p:spPr>
          <a:xfrm flipH="1" flipV="1">
            <a:off x="4159932" y="3808711"/>
            <a:ext cx="691187" cy="1257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15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65CF-EE44-CE44-831D-8C8478AE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the Noise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A9E1CAF-FACC-A74D-A52B-9DFFF6F6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60" y="750570"/>
            <a:ext cx="52959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9DFB61-F0B1-6347-A2F9-69664CD30E1A}"/>
                  </a:ext>
                </a:extLst>
              </p:cNvPr>
              <p:cNvSpPr txBox="1"/>
              <p:nvPr/>
            </p:nvSpPr>
            <p:spPr>
              <a:xfrm>
                <a:off x="480293" y="2966162"/>
                <a:ext cx="6227282" cy="411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≈4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𝑒𝑝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𝐸𝑇𝐹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9DFB61-F0B1-6347-A2F9-69664CD30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3" y="2966162"/>
                <a:ext cx="6227282" cy="411203"/>
              </a:xfrm>
              <a:prstGeom prst="rect">
                <a:avLst/>
              </a:prstGeom>
              <a:blipFill>
                <a:blip r:embed="rId3"/>
                <a:stretch>
                  <a:fillRect l="-611" r="-142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C86A8BB-4A94-414C-804C-30DF5C66D4DD}"/>
              </a:ext>
            </a:extLst>
          </p:cNvPr>
          <p:cNvSpPr txBox="1"/>
          <p:nvPr/>
        </p:nvSpPr>
        <p:spPr>
          <a:xfrm>
            <a:off x="731521" y="1171652"/>
            <a:ext cx="592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Considering only the thermal fluctuation noise between the sensor and the bath (TFN), the power noise (NEP^2) is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745CFA-A768-ED4D-885E-149819FD7FEB}"/>
                  </a:ext>
                </a:extLst>
              </p:cNvPr>
              <p:cNvSpPr txBox="1"/>
              <p:nvPr/>
            </p:nvSpPr>
            <p:spPr>
              <a:xfrm>
                <a:off x="895243" y="3836639"/>
                <a:ext cx="2724400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𝐸𝑇𝐹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f>
                      <m:f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𝑠𝑐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𝑒𝑝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745CFA-A768-ED4D-885E-149819FD7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43" y="3836639"/>
                <a:ext cx="2724400" cy="751552"/>
              </a:xfrm>
              <a:prstGeom prst="rect">
                <a:avLst/>
              </a:prstGeom>
              <a:blipFill>
                <a:blip r:embed="rId4"/>
                <a:stretch>
                  <a:fillRect l="-2778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60C5272-47FF-1544-9F7A-7302C6A7E8B4}"/>
              </a:ext>
            </a:extLst>
          </p:cNvPr>
          <p:cNvSpPr txBox="1"/>
          <p:nvPr/>
        </p:nvSpPr>
        <p:spPr>
          <a:xfrm>
            <a:off x="3577662" y="3971546"/>
            <a:ext cx="346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(ignoring contributions from resistance, </a:t>
            </a:r>
            <a:r>
              <a:rPr lang="en-US" dirty="0" err="1">
                <a:solidFill>
                  <a:schemeClr val="tx2"/>
                </a:solidFill>
              </a:rPr>
              <a:t>etc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F7AD97-CCE8-E740-9A28-474C50964597}"/>
              </a:ext>
            </a:extLst>
          </p:cNvPr>
          <p:cNvSpPr txBox="1"/>
          <p:nvPr/>
        </p:nvSpPr>
        <p:spPr>
          <a:xfrm>
            <a:off x="5465330" y="4725016"/>
            <a:ext cx="609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In-band noise decreases faster with Tc than bandwidth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8AFE79-2AF8-E549-99A0-9CE6FDE342E2}"/>
              </a:ext>
            </a:extLst>
          </p:cNvPr>
          <p:cNvCxnSpPr/>
          <p:nvPr/>
        </p:nvCxnSpPr>
        <p:spPr>
          <a:xfrm flipV="1">
            <a:off x="8514080" y="3429000"/>
            <a:ext cx="436880" cy="1176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64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B72C-2878-614A-9935-4F89A74F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the Phonons…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648B3C-F8F5-0B4F-BE83-500C89FCB57E}"/>
                  </a:ext>
                </a:extLst>
              </p:cNvPr>
              <p:cNvSpPr txBox="1"/>
              <p:nvPr/>
            </p:nvSpPr>
            <p:spPr>
              <a:xfrm>
                <a:off x="910166" y="1251864"/>
                <a:ext cx="5724314" cy="85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In the limit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𝑝h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𝐸𝑇𝐹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, the TES energy resolution scales as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648B3C-F8F5-0B4F-BE83-500C89FCB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66" y="1251864"/>
                <a:ext cx="5724314" cy="859531"/>
              </a:xfrm>
              <a:prstGeom prst="rect">
                <a:avLst/>
              </a:prstGeom>
              <a:blipFill>
                <a:blip r:embed="rId2"/>
                <a:stretch>
                  <a:fillRect l="-1549" t="-4348" r="-66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36E22-BB95-494E-B8A7-A12F2B0C6C5F}"/>
                  </a:ext>
                </a:extLst>
              </p:cNvPr>
              <p:cNvSpPr txBox="1"/>
              <p:nvPr/>
            </p:nvSpPr>
            <p:spPr>
              <a:xfrm>
                <a:off x="1323857" y="3733857"/>
                <a:ext cx="2542234" cy="466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36E22-BB95-494E-B8A7-A12F2B0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857" y="3733857"/>
                <a:ext cx="2542234" cy="466859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F8B890-E6A2-E440-B88D-82EB8426ACCB}"/>
                  </a:ext>
                </a:extLst>
              </p:cNvPr>
              <p:cNvSpPr txBox="1"/>
              <p:nvPr/>
            </p:nvSpPr>
            <p:spPr>
              <a:xfrm>
                <a:off x="609600" y="2602077"/>
                <a:ext cx="4135120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𝐸𝑇𝐹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F8B890-E6A2-E440-B88D-82EB8426A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02077"/>
                <a:ext cx="4135120" cy="786241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70" name="Picture 6">
            <a:extLst>
              <a:ext uri="{FF2B5EF4-FFF2-40B4-BE49-F238E27FC236}">
                <a16:creationId xmlns:a16="http://schemas.microsoft.com/office/drawing/2014/main" id="{2D7156C6-5113-BD49-A9F6-2B296B7A4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34" y="1171652"/>
            <a:ext cx="4997780" cy="33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E3036E-F9AD-4C42-A2F9-7088644AE06B}"/>
              </a:ext>
            </a:extLst>
          </p:cNvPr>
          <p:cNvCxnSpPr/>
          <p:nvPr/>
        </p:nvCxnSpPr>
        <p:spPr>
          <a:xfrm flipV="1">
            <a:off x="10099040" y="1350651"/>
            <a:ext cx="0" cy="1185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C6840E7-A0FF-6247-9D43-369C69769CAB}"/>
              </a:ext>
            </a:extLst>
          </p:cNvPr>
          <p:cNvSpPr txBox="1"/>
          <p:nvPr/>
        </p:nvSpPr>
        <p:spPr>
          <a:xfrm>
            <a:off x="8309371" y="1308738"/>
            <a:ext cx="1766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Increasing number of 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B8222-4025-0042-B7DD-E48EDF8AA92E}"/>
              </a:ext>
            </a:extLst>
          </p:cNvPr>
          <p:cNvSpPr txBox="1"/>
          <p:nvPr/>
        </p:nvSpPr>
        <p:spPr>
          <a:xfrm>
            <a:off x="1917220" y="4891327"/>
            <a:ext cx="773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Decreasing volume/number of TES and Tc has huge benefits</a:t>
            </a:r>
          </a:p>
        </p:txBody>
      </p:sp>
    </p:spTree>
    <p:extLst>
      <p:ext uri="{BB962C8B-B14F-4D97-AF65-F5344CB8AC3E}">
        <p14:creationId xmlns:p14="http://schemas.microsoft.com/office/powerpoint/2010/main" val="333564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52AE-7602-6148-A761-27B4FA28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Phonon Collection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8011CE-1AAD-DF42-A3FD-2C0377B900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171652"/>
                <a:ext cx="10320864" cy="102862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What if we don’t ignore the phonon collection time? Taking the opposite limit, consider only the phonon collection time (</a:t>
                </a:r>
                <a:r>
                  <a:rPr lang="en-US" sz="2400" dirty="0" err="1"/>
                  <a:t>ie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𝑝h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𝐸𝑇𝐹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8011CE-1AAD-DF42-A3FD-2C0377B90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171652"/>
                <a:ext cx="10320864" cy="1028621"/>
              </a:xfrm>
              <a:blipFill>
                <a:blip r:embed="rId2"/>
                <a:stretch>
                  <a:fillRect l="-860" t="-4878" b="-30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686EF-88FA-4940-81B6-8B5DFF83CB97}"/>
                  </a:ext>
                </a:extLst>
              </p:cNvPr>
              <p:cNvSpPr txBox="1"/>
              <p:nvPr/>
            </p:nvSpPr>
            <p:spPr>
              <a:xfrm>
                <a:off x="7226372" y="2275826"/>
                <a:ext cx="2184829" cy="792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𝑑𝑒𝑡𝑒𝑐𝑡𝑜𝑟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𝑄𝐸𝑇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686EF-88FA-4940-81B6-8B5DFF83C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372" y="2275826"/>
                <a:ext cx="2184829" cy="792012"/>
              </a:xfrm>
              <a:prstGeom prst="rect">
                <a:avLst/>
              </a:prstGeom>
              <a:blipFill>
                <a:blip r:embed="rId3"/>
                <a:stretch>
                  <a:fillRect l="-1149" t="-1587" r="-114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2E545D-8938-A04C-81F1-95E7BD64F4E0}"/>
                  </a:ext>
                </a:extLst>
              </p:cNvPr>
              <p:cNvSpPr txBox="1"/>
              <p:nvPr/>
            </p:nvSpPr>
            <p:spPr>
              <a:xfrm>
                <a:off x="1031125" y="2322005"/>
                <a:ext cx="4135120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2E545D-8938-A04C-81F1-95E7BD64F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25" y="2322005"/>
                <a:ext cx="4135120" cy="786241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73F07C-171B-9147-9D60-2291C8BFED99}"/>
                  </a:ext>
                </a:extLst>
              </p:cNvPr>
              <p:cNvSpPr/>
              <p:nvPr/>
            </p:nvSpPr>
            <p:spPr>
              <a:xfrm>
                <a:off x="4050290" y="3538395"/>
                <a:ext cx="3791615" cy="5035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𝑒𝑝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𝑇𝐸𝑆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𝑑𝑒𝑡𝑒𝑐𝑡𝑜𝑟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73F07C-171B-9147-9D60-2291C8BFE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290" y="3538395"/>
                <a:ext cx="3791615" cy="503536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9A3B654-0E82-2547-98CE-26444BBE0A8C}"/>
              </a:ext>
            </a:extLst>
          </p:cNvPr>
          <p:cNvSpPr txBox="1"/>
          <p:nvPr/>
        </p:nvSpPr>
        <p:spPr>
          <a:xfrm>
            <a:off x="2792221" y="4175127"/>
            <a:ext cx="6307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 this limit, the Tc dependence is even stronger!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B0AB3-A443-FC4C-B738-92C6B715D19B}"/>
              </a:ext>
            </a:extLst>
          </p:cNvPr>
          <p:cNvSpPr txBox="1"/>
          <p:nvPr/>
        </p:nvSpPr>
        <p:spPr>
          <a:xfrm>
            <a:off x="1569055" y="4779888"/>
            <a:ext cx="905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Once we are in this limit, there is no longer a strong dependence on the number of TESs </a:t>
            </a:r>
          </a:p>
        </p:txBody>
      </p:sp>
    </p:spTree>
    <p:extLst>
      <p:ext uri="{BB962C8B-B14F-4D97-AF65-F5344CB8AC3E}">
        <p14:creationId xmlns:p14="http://schemas.microsoft.com/office/powerpoint/2010/main" val="361787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7B6DBF-1359-094F-AF16-4196229FE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do we stay in the limit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𝐸𝑇𝐹</m:t>
                        </m:r>
                      </m:sub>
                    </m:sSub>
                  </m:oMath>
                </a14:m>
                <a:r>
                  <a:rPr lang="en-US" dirty="0"/>
                  <a:t> ?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7B6DBF-1359-094F-AF16-4196229FE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71"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AA3D0-269A-B848-AEE3-0C719AC60D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171653"/>
                <a:ext cx="6133251" cy="225734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As we decrease the Tc, the sensor bandwidth gets smaller, </a:t>
                </a:r>
                <a:r>
                  <a:rPr lang="en-US" sz="2400" dirty="0" err="1"/>
                  <a:t>ie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𝐸𝑇𝐹</m:t>
                        </m:r>
                      </m:sub>
                    </m:sSub>
                  </m:oMath>
                </a14:m>
                <a:r>
                  <a:rPr lang="en-US" sz="2400" dirty="0"/>
                  <a:t> gets bigger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We need to decrease the number of TESs and/or decrease the size of the QETs (decrease surface coverage)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AA3D0-269A-B848-AEE3-0C719AC60D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171653"/>
                <a:ext cx="6133251" cy="2257348"/>
              </a:xfrm>
              <a:blipFill>
                <a:blip r:embed="rId3"/>
                <a:stretch>
                  <a:fillRect l="-1240" t="-1676" r="-1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416B5E68-A411-5141-B3E8-2B7E3B137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529" y="1519416"/>
            <a:ext cx="4913804" cy="339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1424F9-DE99-1A43-B5DC-8BDADA59E02B}"/>
                  </a:ext>
                </a:extLst>
              </p:cNvPr>
              <p:cNvSpPr txBox="1"/>
              <p:nvPr/>
            </p:nvSpPr>
            <p:spPr>
              <a:xfrm>
                <a:off x="2083717" y="3629867"/>
                <a:ext cx="2184829" cy="792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𝑑𝑒𝑡𝑒𝑐𝑡𝑜𝑟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𝑇𝐸𝑆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𝑄𝐸𝑇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1424F9-DE99-1A43-B5DC-8BDADA59E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17" y="3629867"/>
                <a:ext cx="2184829" cy="792012"/>
              </a:xfrm>
              <a:prstGeom prst="rect">
                <a:avLst/>
              </a:prstGeom>
              <a:blipFill>
                <a:blip r:embed="rId5"/>
                <a:stretch>
                  <a:fillRect l="-1744" r="-1744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9120FAB-E559-614C-8DC9-49CEFDF0A1F2}"/>
              </a:ext>
            </a:extLst>
          </p:cNvPr>
          <p:cNvSpPr txBox="1"/>
          <p:nvPr/>
        </p:nvSpPr>
        <p:spPr>
          <a:xfrm>
            <a:off x="1788160" y="4927710"/>
            <a:ext cx="7589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A good way to think about this: As the sensor slows down by decreasing Tc, you need to give it more time to collect all the phonons</a:t>
            </a:r>
          </a:p>
        </p:txBody>
      </p:sp>
    </p:spTree>
    <p:extLst>
      <p:ext uri="{BB962C8B-B14F-4D97-AF65-F5344CB8AC3E}">
        <p14:creationId xmlns:p14="http://schemas.microsoft.com/office/powerpoint/2010/main" val="266880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E78A-747E-FB4F-AB19-F8D6798B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Tc and Surface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9F88-5828-C94D-8384-85398C52B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1652"/>
            <a:ext cx="10583974" cy="4393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Ignoring the effects of passive Aluminum, the optimum design is always towards lower Tc and lower surface coverage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41CC6-B0EA-2B44-8CE4-33FAF26D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70" y="2458720"/>
            <a:ext cx="5194300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EE870-18A0-AF4B-B662-E7BCB937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66" y="2458720"/>
            <a:ext cx="4914900" cy="3581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450DAF-806B-714C-9CE7-209D06D19DAA}"/>
              </a:ext>
            </a:extLst>
          </p:cNvPr>
          <p:cNvCxnSpPr>
            <a:cxnSpLocks/>
          </p:cNvCxnSpPr>
          <p:nvPr/>
        </p:nvCxnSpPr>
        <p:spPr>
          <a:xfrm flipH="1">
            <a:off x="1641676" y="2921707"/>
            <a:ext cx="3180080" cy="239776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66834"/>
      </p:ext>
    </p:extLst>
  </p:cSld>
  <p:clrMapOvr>
    <a:masterClrMapping/>
  </p:clrMapOvr>
</p:sld>
</file>

<file path=ppt/theme/theme1.xml><?xml version="1.0" encoding="utf-8"?>
<a:theme xmlns:a="http://schemas.openxmlformats.org/drawingml/2006/main" name="berkel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CBs" id="{D8C558A8-50F8-BF45-B359-B18441108A35}" vid="{F7A16DFB-0EA7-7E46-AFAA-9323D0CF90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PCBs</Template>
  <TotalTime>25741</TotalTime>
  <Words>2273</Words>
  <Application>Microsoft Macintosh PowerPoint</Application>
  <PresentationFormat>Widescreen</PresentationFormat>
  <Paragraphs>397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Georgia</vt:lpstr>
      <vt:lpstr>Lucida Grande</vt:lpstr>
      <vt:lpstr>berkeley</vt:lpstr>
      <vt:lpstr>1cm2  Sensor Designs</vt:lpstr>
      <vt:lpstr>Outline</vt:lpstr>
      <vt:lpstr>Low Coverage Design Considerations</vt:lpstr>
      <vt:lpstr>Goal: Energy Sensitivity</vt:lpstr>
      <vt:lpstr>Breaking Down the Noise</vt:lpstr>
      <vt:lpstr>Ignoring the Phonons… </vt:lpstr>
      <vt:lpstr>Phonon Collection Time</vt:lpstr>
      <vt:lpstr>How do we stay in the limit that τ_ph&gt;τ_ETF ?  </vt:lpstr>
      <vt:lpstr>Combining Tc and Surface Coverage</vt:lpstr>
      <vt:lpstr>Is Lower Surface Coverage Always Better?</vt:lpstr>
      <vt:lpstr>Passive Surface Area</vt:lpstr>
      <vt:lpstr>Where Does the Passive Area Come From?</vt:lpstr>
      <vt:lpstr>Close Packed Design</vt:lpstr>
      <vt:lpstr>Dependence on Rn</vt:lpstr>
      <vt:lpstr>What do all the parameters do?</vt:lpstr>
      <vt:lpstr>Wafer Layout - Devices</vt:lpstr>
      <vt:lpstr>QET Optimization</vt:lpstr>
      <vt:lpstr>Low Coverage Devices</vt:lpstr>
      <vt:lpstr>4% Coverage Device</vt:lpstr>
      <vt:lpstr>4% Coverage Device</vt:lpstr>
      <vt:lpstr>1% Coverage Device</vt:lpstr>
      <vt:lpstr>1% Coverage Device (2 Fin)</vt:lpstr>
      <vt:lpstr>1% Coverage Device (3 Fin)</vt:lpstr>
      <vt:lpstr>1% Coverage Device (Close Packed)</vt:lpstr>
      <vt:lpstr>1% Coverage Device (2 Fin Close Packed)</vt:lpstr>
      <vt:lpstr>1% Coverage Device (3 Fin Close Packed)</vt:lpstr>
      <vt:lpstr>0.25% Coverage Device (Close Packed)</vt:lpstr>
      <vt:lpstr>0.25% Coverage Device (Close Packed) </vt:lpstr>
      <vt:lpstr>Do the Devices Scale As Expected?</vt:lpstr>
      <vt:lpstr>Device Design Masks</vt:lpstr>
      <vt:lpstr>4% Device - QET</vt:lpstr>
      <vt:lpstr>4% Device - Layout</vt:lpstr>
      <vt:lpstr>1% Device - QET</vt:lpstr>
      <vt:lpstr>1% Device - QET</vt:lpstr>
      <vt:lpstr>0.25% Device - QET</vt:lpstr>
      <vt:lpstr>1% Device - QET</vt:lpstr>
      <vt:lpstr>PowerPoint Presentation</vt:lpstr>
      <vt:lpstr>PowerPoint Presentation</vt:lpstr>
      <vt:lpstr>Wafer Layout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Fridge Wiring PCB Cards</dc:title>
  <dc:creator>caleb fink</dc:creator>
  <cp:lastModifiedBy>Caleb Fink</cp:lastModifiedBy>
  <cp:revision>148</cp:revision>
  <cp:lastPrinted>2020-08-19T05:14:59Z</cp:lastPrinted>
  <dcterms:created xsi:type="dcterms:W3CDTF">2020-08-17T04:18:09Z</dcterms:created>
  <dcterms:modified xsi:type="dcterms:W3CDTF">2021-03-27T23:01:27Z</dcterms:modified>
</cp:coreProperties>
</file>